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9"/>
  </p:notesMasterIdLst>
  <p:sldIdLst>
    <p:sldId id="256" r:id="rId2"/>
    <p:sldId id="291" r:id="rId3"/>
    <p:sldId id="331" r:id="rId4"/>
    <p:sldId id="332" r:id="rId5"/>
    <p:sldId id="333" r:id="rId6"/>
    <p:sldId id="334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0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8" r:id="rId69"/>
    <p:sldId id="410" r:id="rId70"/>
    <p:sldId id="413" r:id="rId71"/>
    <p:sldId id="414" r:id="rId72"/>
    <p:sldId id="412" r:id="rId73"/>
    <p:sldId id="404" r:id="rId74"/>
    <p:sldId id="415" r:id="rId75"/>
    <p:sldId id="416" r:id="rId76"/>
    <p:sldId id="417" r:id="rId77"/>
    <p:sldId id="418" r:id="rId78"/>
    <p:sldId id="419" r:id="rId79"/>
    <p:sldId id="405" r:id="rId80"/>
    <p:sldId id="420" r:id="rId81"/>
    <p:sldId id="421" r:id="rId82"/>
    <p:sldId id="422" r:id="rId83"/>
    <p:sldId id="423" r:id="rId84"/>
    <p:sldId id="424" r:id="rId85"/>
    <p:sldId id="406" r:id="rId86"/>
    <p:sldId id="425" r:id="rId87"/>
    <p:sldId id="426" r:id="rId88"/>
    <p:sldId id="427" r:id="rId89"/>
    <p:sldId id="428" r:id="rId90"/>
    <p:sldId id="429" r:id="rId91"/>
    <p:sldId id="407" r:id="rId92"/>
    <p:sldId id="430" r:id="rId93"/>
    <p:sldId id="431" r:id="rId94"/>
    <p:sldId id="432" r:id="rId95"/>
    <p:sldId id="433" r:id="rId96"/>
    <p:sldId id="434" r:id="rId97"/>
    <p:sldId id="317" r:id="rId98"/>
    <p:sldId id="435" r:id="rId99"/>
    <p:sldId id="436" r:id="rId100"/>
    <p:sldId id="441" r:id="rId101"/>
    <p:sldId id="442" r:id="rId102"/>
    <p:sldId id="443" r:id="rId103"/>
    <p:sldId id="447" r:id="rId104"/>
    <p:sldId id="437" r:id="rId105"/>
    <p:sldId id="444" r:id="rId106"/>
    <p:sldId id="445" r:id="rId107"/>
    <p:sldId id="446" r:id="rId108"/>
    <p:sldId id="448" r:id="rId109"/>
    <p:sldId id="438" r:id="rId110"/>
    <p:sldId id="449" r:id="rId111"/>
    <p:sldId id="450" r:id="rId112"/>
    <p:sldId id="451" r:id="rId113"/>
    <p:sldId id="452" r:id="rId114"/>
    <p:sldId id="439" r:id="rId115"/>
    <p:sldId id="453" r:id="rId116"/>
    <p:sldId id="454" r:id="rId117"/>
    <p:sldId id="455" r:id="rId118"/>
    <p:sldId id="456" r:id="rId119"/>
    <p:sldId id="440" r:id="rId120"/>
    <p:sldId id="457" r:id="rId121"/>
    <p:sldId id="458" r:id="rId122"/>
    <p:sldId id="459" r:id="rId123"/>
    <p:sldId id="460" r:id="rId124"/>
    <p:sldId id="461" r:id="rId125"/>
    <p:sldId id="462" r:id="rId126"/>
    <p:sldId id="329" r:id="rId127"/>
    <p:sldId id="330" r:id="rId1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4F0"/>
    <a:srgbClr val="595959"/>
    <a:srgbClr val="7030A0"/>
    <a:srgbClr val="59A7FF"/>
    <a:srgbClr val="195489"/>
    <a:srgbClr val="9EAEF7"/>
    <a:srgbClr val="1E35A1"/>
    <a:srgbClr val="0C79F3"/>
    <a:srgbClr val="2170B7"/>
    <a:srgbClr val="00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C375-CF74-97E2-EA62-39C28275C7FE}" v="347" dt="2023-07-25T15:26:44.386"/>
    <p1510:client id="{53626A31-ADB6-92F4-603D-C0BD50D59B3D}" v="262" dt="2023-07-25T16:11:49.976"/>
    <p1510:client id="{8C33DDBC-A96B-8E05-2B82-60D85C6A6F4B}" v="11" dt="2023-07-25T16:15:42.027"/>
    <p1510:client id="{B51B6E37-E33F-1417-C69E-D27413E87E9B}" v="48" dt="2023-07-25T15:3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56" autoAdjust="0"/>
  </p:normalViewPr>
  <p:slideViewPr>
    <p:cSldViewPr snapToGrid="0">
      <p:cViewPr varScale="1">
        <p:scale>
          <a:sx n="119" d="100"/>
          <a:sy n="119" d="100"/>
        </p:scale>
        <p:origin x="7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7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Taborda Nuñez" userId="48845958-7cdd-4263-9df3-b5c9aa594e34" providerId="ADAL" clId="{465D4205-ACFF-4C3C-9C71-A1F139A9F50A}"/>
    <pc:docChg chg="modSld">
      <pc:chgData name="Juan Jose Taborda Nuñez" userId="48845958-7cdd-4263-9df3-b5c9aa594e34" providerId="ADAL" clId="{465D4205-ACFF-4C3C-9C71-A1F139A9F50A}" dt="2023-07-26T00:15:21.232" v="10" actId="20577"/>
      <pc:docMkLst>
        <pc:docMk/>
      </pc:docMkLst>
      <pc:sldChg chg="modSp mod">
        <pc:chgData name="Juan Jose Taborda Nuñez" userId="48845958-7cdd-4263-9df3-b5c9aa594e34" providerId="ADAL" clId="{465D4205-ACFF-4C3C-9C71-A1F139A9F50A}" dt="2023-07-26T00:15:21.232" v="10" actId="20577"/>
        <pc:sldMkLst>
          <pc:docMk/>
          <pc:sldMk cId="3134817001" sldId="292"/>
        </pc:sldMkLst>
        <pc:spChg chg="mod">
          <ac:chgData name="Juan Jose Taborda Nuñez" userId="48845958-7cdd-4263-9df3-b5c9aa594e34" providerId="ADAL" clId="{465D4205-ACFF-4C3C-9C71-A1F139A9F50A}" dt="2023-07-26T00:15:21.232" v="10" actId="20577"/>
          <ac:spMkLst>
            <pc:docMk/>
            <pc:sldMk cId="3134817001" sldId="292"/>
            <ac:spMk id="19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8C33DDBC-A96B-8E05-2B82-60D85C6A6F4B}"/>
    <pc:docChg chg="modSld">
      <pc:chgData name="Juan Jose Taborda Nuñez" userId="S::jtabordaj@uninorte.edu.co::48845958-7cdd-4263-9df3-b5c9aa594e34" providerId="AD" clId="Web-{8C33DDBC-A96B-8E05-2B82-60D85C6A6F4B}" dt="2023-07-25T16:15:42.027" v="9"/>
      <pc:docMkLst>
        <pc:docMk/>
      </pc:docMkLst>
      <pc:sldChg chg="addSp delSp modSp">
        <pc:chgData name="Juan Jose Taborda Nuñez" userId="S::jtabordaj@uninorte.edu.co::48845958-7cdd-4263-9df3-b5c9aa594e34" providerId="AD" clId="Web-{8C33DDBC-A96B-8E05-2B82-60D85C6A6F4B}" dt="2023-07-25T16:15:42.027" v="9"/>
        <pc:sldMkLst>
          <pc:docMk/>
          <pc:sldMk cId="3134817001" sldId="292"/>
        </pc:sldMkLst>
        <pc:picChg chg="add del mod">
          <ac:chgData name="Juan Jose Taborda Nuñez" userId="S::jtabordaj@uninorte.edu.co::48845958-7cdd-4263-9df3-b5c9aa594e34" providerId="AD" clId="Web-{8C33DDBC-A96B-8E05-2B82-60D85C6A6F4B}" dt="2023-07-25T16:15:42.027" v="9"/>
          <ac:picMkLst>
            <pc:docMk/>
            <pc:sldMk cId="3134817001" sldId="292"/>
            <ac:picMk id="2" creationId="{7663DA25-5AB9-EAB4-708B-265BAAD08327}"/>
          </ac:picMkLst>
        </pc:picChg>
        <pc:picChg chg="del">
          <ac:chgData name="Juan Jose Taborda Nuñez" userId="S::jtabordaj@uninorte.edu.co::48845958-7cdd-4263-9df3-b5c9aa594e34" providerId="AD" clId="Web-{8C33DDBC-A96B-8E05-2B82-60D85C6A6F4B}" dt="2023-07-25T16:14:00.024" v="0"/>
          <ac:picMkLst>
            <pc:docMk/>
            <pc:sldMk cId="3134817001" sldId="292"/>
            <ac:picMk id="3" creationId="{3C96F595-757A-0D61-5F32-C06CAFCD7D7B}"/>
          </ac:picMkLst>
        </pc:picChg>
      </pc:sldChg>
    </pc:docChg>
  </pc:docChgLst>
  <pc:docChgLst>
    <pc:chgData name="Juan Jose Taborda Nuñez" userId="S::jtabordaj@uninorte.edu.co::48845958-7cdd-4263-9df3-b5c9aa594e34" providerId="AD" clId="Web-{D683464D-2214-9FAC-8552-5B03A4A1BD0F}"/>
    <pc:docChg chg="modSld">
      <pc:chgData name="Juan Jose Taborda Nuñez" userId="S::jtabordaj@uninorte.edu.co::48845958-7cdd-4263-9df3-b5c9aa594e34" providerId="AD" clId="Web-{D683464D-2214-9FAC-8552-5B03A4A1BD0F}" dt="2023-07-24T18:43:33.263" v="5" actId="20577"/>
      <pc:docMkLst>
        <pc:docMk/>
      </pc:docMkLst>
      <pc:sldChg chg="modSp">
        <pc:chgData name="Juan Jose Taborda Nuñez" userId="S::jtabordaj@uninorte.edu.co::48845958-7cdd-4263-9df3-b5c9aa594e34" providerId="AD" clId="Web-{D683464D-2214-9FAC-8552-5B03A4A1BD0F}" dt="2023-07-24T18:43:33.263" v="5" actId="20577"/>
        <pc:sldMkLst>
          <pc:docMk/>
          <pc:sldMk cId="0" sldId="256"/>
        </pc:sldMkLst>
        <pc:spChg chg="mod">
          <ac:chgData name="Juan Jose Taborda Nuñez" userId="S::jtabordaj@uninorte.edu.co::48845958-7cdd-4263-9df3-b5c9aa594e34" providerId="AD" clId="Web-{D683464D-2214-9FAC-8552-5B03A4A1BD0F}" dt="2023-07-24T18:43:27.810" v="3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D683464D-2214-9FAC-8552-5B03A4A1BD0F}" dt="2023-07-24T18:43:33.263" v="5" actId="20577"/>
          <ac:spMkLst>
            <pc:docMk/>
            <pc:sldMk cId="0" sldId="256"/>
            <ac:spMk id="56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53626A31-ADB6-92F4-603D-C0BD50D59B3D}"/>
    <pc:docChg chg="addSld modSld sldOrd">
      <pc:chgData name="Juan Jose Taborda Nuñez" userId="S::jtabordaj@uninorte.edu.co::48845958-7cdd-4263-9df3-b5c9aa594e34" providerId="AD" clId="Web-{53626A31-ADB6-92F4-603D-C0BD50D59B3D}" dt="2023-07-25T16:11:49.976" v="248" actId="1076"/>
      <pc:docMkLst>
        <pc:docMk/>
      </pc:docMkLst>
      <pc:sldChg chg="modSp">
        <pc:chgData name="Juan Jose Taborda Nuñez" userId="S::jtabordaj@uninorte.edu.co::48845958-7cdd-4263-9df3-b5c9aa594e34" providerId="AD" clId="Web-{53626A31-ADB6-92F4-603D-C0BD50D59B3D}" dt="2023-07-25T16:00:45.827" v="241" actId="1076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53626A31-ADB6-92F4-603D-C0BD50D59B3D}" dt="2023-07-25T16:00:31.311" v="239" actId="14100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4:19.174" v="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5:02.066" v="70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6:00:33.936" v="240" actId="14100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25.109" v="20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8:35.824" v="157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35.702" v="202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18.795" v="199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2:53.155" v="1" actId="20577"/>
          <ac:spMkLst>
            <pc:docMk/>
            <pc:sldMk cId="2587935894" sldId="291"/>
            <ac:spMk id="150" creationId="{00000000-0000-0000-0000-000000000000}"/>
          </ac:spMkLst>
        </pc:spChg>
        <pc:grpChg chg="mod">
          <ac:chgData name="Juan Jose Taborda Nuñez" userId="S::jtabordaj@uninorte.edu.co::48845958-7cdd-4263-9df3-b5c9aa594e34" providerId="AD" clId="Web-{53626A31-ADB6-92F4-603D-C0BD50D59B3D}" dt="2023-07-25T16:00:28.029" v="238" actId="1076"/>
          <ac:grpSpMkLst>
            <pc:docMk/>
            <pc:sldMk cId="2587935894" sldId="291"/>
            <ac:grpSpMk id="2" creationId="{5F4827C2-4521-0798-10A4-96B53C91178A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2.687" v="207" actId="1076"/>
          <ac:grpSpMkLst>
            <pc:docMk/>
            <pc:sldMk cId="2587935894" sldId="291"/>
            <ac:grpSpMk id="6" creationId="{90E1DAB5-880D-1658-391F-4AC9FC397752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6:00:45.827" v="241" actId="1076"/>
          <ac:grpSpMkLst>
            <pc:docMk/>
            <pc:sldMk cId="2587935894" sldId="291"/>
            <ac:grpSpMk id="10" creationId="{F8090B30-7F75-1BAA-819A-4656B86CE920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40:02.843" v="210" actId="1076"/>
          <ac:grpSpMkLst>
            <pc:docMk/>
            <pc:sldMk cId="2587935894" sldId="291"/>
            <ac:grpSpMk id="14" creationId="{50CA73C6-8127-631A-5DE1-178807BC1403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2.546" v="204" actId="1076"/>
          <ac:grpSpMkLst>
            <pc:docMk/>
            <pc:sldMk cId="2587935894" sldId="291"/>
            <ac:grpSpMk id="18" creationId="{C55952EB-D20B-AE67-2D38-CC809375CEDC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8.296" v="209" actId="1076"/>
          <ac:grpSpMkLst>
            <pc:docMk/>
            <pc:sldMk cId="2587935894" sldId="291"/>
            <ac:grpSpMk id="22" creationId="{B9FA2FA3-47B8-DEB9-AD21-744244FEC557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0.092" v="203" actId="1076"/>
          <ac:grpSpMkLst>
            <pc:docMk/>
            <pc:sldMk cId="2587935894" sldId="291"/>
            <ac:grpSpMk id="148" creationId="{00000000-0000-0000-0000-000000000000}"/>
          </ac:grpSpMkLst>
        </pc:grpChg>
      </pc:sldChg>
      <pc:sldChg chg="addSp delSp modSp add ord replId">
        <pc:chgData name="Juan Jose Taborda Nuñez" userId="S::jtabordaj@uninorte.edu.co::48845958-7cdd-4263-9df3-b5c9aa594e34" providerId="AD" clId="Web-{53626A31-ADB6-92F4-603D-C0BD50D59B3D}" dt="2023-07-25T16:11:49.976" v="248" actId="1076"/>
        <pc:sldMkLst>
          <pc:docMk/>
          <pc:sldMk cId="3134817001" sldId="292"/>
        </pc:sldMkLst>
        <pc:spChg chg="mod">
          <ac:chgData name="Juan Jose Taborda Nuñez" userId="S::jtabordaj@uninorte.edu.co::48845958-7cdd-4263-9df3-b5c9aa594e34" providerId="AD" clId="Web-{53626A31-ADB6-92F4-603D-C0BD50D59B3D}" dt="2023-07-25T15:59:34.887" v="230" actId="1076"/>
          <ac:spMkLst>
            <pc:docMk/>
            <pc:sldMk cId="3134817001" sldId="292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43.907" v="219" actId="20577"/>
          <ac:spMkLst>
            <pc:docMk/>
            <pc:sldMk cId="3134817001" sldId="292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39.766" v="218" actId="20577"/>
          <ac:spMkLst>
            <pc:docMk/>
            <pc:sldMk cId="3134817001" sldId="292"/>
            <ac:spMk id="154" creationId="{00000000-0000-0000-0000-000000000000}"/>
          </ac:spMkLst>
        </pc:spChg>
        <pc:grpChg chg="del">
          <ac:chgData name="Juan Jose Taborda Nuñez" userId="S::jtabordaj@uninorte.edu.co::48845958-7cdd-4263-9df3-b5c9aa594e34" providerId="AD" clId="Web-{53626A31-ADB6-92F4-603D-C0BD50D59B3D}" dt="2023-07-25T15:59:16.995" v="220"/>
          <ac:grpSpMkLst>
            <pc:docMk/>
            <pc:sldMk cId="3134817001" sldId="292"/>
            <ac:grpSpMk id="12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683" v="226"/>
          <ac:grpSpMkLst>
            <pc:docMk/>
            <pc:sldMk cId="3134817001" sldId="292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121" v="225"/>
          <ac:grpSpMkLst>
            <pc:docMk/>
            <pc:sldMk cId="3134817001" sldId="292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4"/>
          <ac:grpSpMkLst>
            <pc:docMk/>
            <pc:sldMk cId="3134817001" sldId="292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3"/>
          <ac:grpSpMkLst>
            <pc:docMk/>
            <pc:sldMk cId="3134817001" sldId="292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2"/>
          <ac:grpSpMkLst>
            <pc:docMk/>
            <pc:sldMk cId="3134817001" sldId="292"/>
            <ac:grpSpMk id="172" creationId="{00000000-0000-0000-0000-000000000000}"/>
          </ac:grpSpMkLst>
        </pc:grpChg>
        <pc:picChg chg="add del mod">
          <ac:chgData name="Juan Jose Taborda Nuñez" userId="S::jtabordaj@uninorte.edu.co::48845958-7cdd-4263-9df3-b5c9aa594e34" providerId="AD" clId="Web-{53626A31-ADB6-92F4-603D-C0BD50D59B3D}" dt="2023-07-25T16:02:47.238" v="242"/>
          <ac:picMkLst>
            <pc:docMk/>
            <pc:sldMk cId="3134817001" sldId="292"/>
            <ac:picMk id="2" creationId="{BE6AA5E3-9C74-B479-8C92-79FF9D3C4811}"/>
          </ac:picMkLst>
        </pc:picChg>
        <pc:picChg chg="add mod">
          <ac:chgData name="Juan Jose Taborda Nuñez" userId="S::jtabordaj@uninorte.edu.co::48845958-7cdd-4263-9df3-b5c9aa594e34" providerId="AD" clId="Web-{53626A31-ADB6-92F4-603D-C0BD50D59B3D}" dt="2023-07-25T16:11:49.976" v="248" actId="1076"/>
          <ac:picMkLst>
            <pc:docMk/>
            <pc:sldMk cId="3134817001" sldId="292"/>
            <ac:picMk id="3" creationId="{3C96F595-757A-0D61-5F32-C06CAFCD7D7B}"/>
          </ac:picMkLst>
        </pc:picChg>
        <pc:cxnChg chg="del">
          <ac:chgData name="Juan Jose Taborda Nuñez" userId="S::jtabordaj@uninorte.edu.co::48845958-7cdd-4263-9df3-b5c9aa594e34" providerId="AD" clId="Web-{53626A31-ADB6-92F4-603D-C0BD50D59B3D}" dt="2023-07-25T15:59:19.246" v="221"/>
          <ac:cxnSpMkLst>
            <pc:docMk/>
            <pc:sldMk cId="3134817001" sldId="292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41BBC375-CF74-97E2-EA62-39C28275C7FE}"/>
    <pc:docChg chg="addSld modSld sldOrd">
      <pc:chgData name="Juan Jose Taborda Nuñez" userId="S::jtabordaj@uninorte.edu.co::48845958-7cdd-4263-9df3-b5c9aa594e34" providerId="AD" clId="Web-{41BBC375-CF74-97E2-EA62-39C28275C7FE}" dt="2023-07-25T15:26:44.011" v="307" actId="20577"/>
      <pc:docMkLst>
        <pc:docMk/>
      </pc:docMkLst>
      <pc:sldChg chg="addSp delSp">
        <pc:chgData name="Juan Jose Taborda Nuñez" userId="S::jtabordaj@uninorte.edu.co::48845958-7cdd-4263-9df3-b5c9aa594e34" providerId="AD" clId="Web-{41BBC375-CF74-97E2-EA62-39C28275C7FE}" dt="2023-07-25T15:08:26.685" v="13"/>
        <pc:sldMkLst>
          <pc:docMk/>
          <pc:sldMk cId="0" sldId="258"/>
        </pc:sldMkLst>
        <pc:grpChg chg="add del">
          <ac:chgData name="Juan Jose Taborda Nuñez" userId="S::jtabordaj@uninorte.edu.co::48845958-7cdd-4263-9df3-b5c9aa594e34" providerId="AD" clId="Web-{41BBC375-CF74-97E2-EA62-39C28275C7FE}" dt="2023-07-25T15:08:26.685" v="7"/>
          <ac:grpSpMkLst>
            <pc:docMk/>
            <pc:sldMk cId="0" sldId="258"/>
            <ac:grpSpMk id="12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8"/>
          <ac:grpSpMkLst>
            <pc:docMk/>
            <pc:sldMk cId="0" sldId="258"/>
            <ac:grpSpMk id="15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9"/>
          <ac:grpSpMkLst>
            <pc:docMk/>
            <pc:sldMk cId="0" sldId="258"/>
            <ac:grpSpMk id="160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0"/>
          <ac:grpSpMkLst>
            <pc:docMk/>
            <pc:sldMk cId="0" sldId="258"/>
            <ac:grpSpMk id="164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1"/>
          <ac:grpSpMkLst>
            <pc:docMk/>
            <pc:sldMk cId="0" sldId="258"/>
            <ac:grpSpMk id="168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2"/>
          <ac:grpSpMkLst>
            <pc:docMk/>
            <pc:sldMk cId="0" sldId="258"/>
            <ac:grpSpMk id="172" creationId="{00000000-0000-0000-0000-000000000000}"/>
          </ac:grpSpMkLst>
        </pc:grpChg>
        <pc:cxnChg chg="add del">
          <ac:chgData name="Juan Jose Taborda Nuñez" userId="S::jtabordaj@uninorte.edu.co::48845958-7cdd-4263-9df3-b5c9aa594e34" providerId="AD" clId="Web-{41BBC375-CF74-97E2-EA62-39C28275C7FE}" dt="2023-07-25T15:08:26.685" v="13"/>
          <ac:cxnSpMkLst>
            <pc:docMk/>
            <pc:sldMk cId="0" sldId="258"/>
            <ac:cxnSpMk id="176" creationId="{00000000-0000-0000-0000-000000000000}"/>
          </ac:cxnSpMkLst>
        </pc:cxnChg>
      </pc:sldChg>
      <pc:sldChg chg="add ord replId">
        <pc:chgData name="Juan Jose Taborda Nuñez" userId="S::jtabordaj@uninorte.edu.co::48845958-7cdd-4263-9df3-b5c9aa594e34" providerId="AD" clId="Web-{41BBC375-CF74-97E2-EA62-39C28275C7FE}" dt="2023-07-25T15:08:33.436" v="15"/>
        <pc:sldMkLst>
          <pc:docMk/>
          <pc:sldMk cId="2084398525" sldId="290"/>
        </pc:sldMkLst>
      </pc:sldChg>
      <pc:sldChg chg="addSp delSp modSp add ord replId">
        <pc:chgData name="Juan Jose Taborda Nuñez" userId="S::jtabordaj@uninorte.edu.co::48845958-7cdd-4263-9df3-b5c9aa594e34" providerId="AD" clId="Web-{41BBC375-CF74-97E2-EA62-39C28275C7FE}" dt="2023-07-25T15:26:44.011" v="307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41BBC375-CF74-97E2-EA62-39C28275C7FE}" dt="2023-07-25T15:17:17.988" v="133" actId="20577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44.011" v="307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9:10.727" v="172" actId="20577"/>
          <ac:spMkLst>
            <pc:docMk/>
            <pc:sldMk cId="2587935894" sldId="291"/>
            <ac:spMk id="7" creationId="{1E047EE3-AEE0-3752-3275-E286671799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30.631" v="227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7:35.754" v="137" actId="20577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31.026" v="292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04.015" v="184" actId="20577"/>
          <ac:spMkLst>
            <pc:docMk/>
            <pc:sldMk cId="2587935894" sldId="291"/>
            <ac:spMk id="15" creationId="{9AE40225-78CF-4853-26FA-48B64DB5572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9.255" v="226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8:44.320" v="169" actId="20577"/>
          <ac:spMkLst>
            <pc:docMk/>
            <pc:sldMk cId="2587935894" sldId="291"/>
            <ac:spMk id="19" creationId="{6798F18E-99CC-08C1-7DFF-B7EFF67AF39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6.005" v="224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24.563" v="191" actId="20577"/>
          <ac:spMkLst>
            <pc:docMk/>
            <pc:sldMk cId="2587935894" sldId="291"/>
            <ac:spMk id="23" creationId="{7EEC9AB4-C7F2-ACDB-5FFC-0D689A6E9CE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7.849" v="225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4:21.981" v="82" actId="20577"/>
          <ac:spMkLst>
            <pc:docMk/>
            <pc:sldMk cId="2587935894" sldId="291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6:00.141" v="104" actId="20577"/>
          <ac:spMkLst>
            <pc:docMk/>
            <pc:sldMk cId="2587935894" sldId="291"/>
            <ac:spMk id="149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54.585" v="242" actId="20577"/>
          <ac:spMkLst>
            <pc:docMk/>
            <pc:sldMk cId="2587935894" sldId="291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37.003" v="198" actId="20577"/>
          <ac:spMkLst>
            <pc:docMk/>
            <pc:sldMk cId="2587935894" sldId="291"/>
            <ac:spMk id="153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47.082" v="207" actId="20577"/>
          <ac:spMkLst>
            <pc:docMk/>
            <pc:sldMk cId="2587935894" sldId="291"/>
            <ac:spMk id="154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20.815" v="196"/>
          <ac:spMkLst>
            <pc:docMk/>
            <pc:sldMk cId="2587935894" sldId="291"/>
            <ac:spMk id="155" creationId="{00000000-0000-0000-0000-000000000000}"/>
          </ac:spMkLst>
        </pc:spChg>
        <pc:grpChg chg="add mod">
          <ac:chgData name="Juan Jose Taborda Nuñez" userId="S::jtabordaj@uninorte.edu.co::48845958-7cdd-4263-9df3-b5c9aa594e34" providerId="AD" clId="Web-{41BBC375-CF74-97E2-EA62-39C28275C7FE}" dt="2023-07-25T15:17:53.005" v="139" actId="1076"/>
          <ac:grpSpMkLst>
            <pc:docMk/>
            <pc:sldMk cId="2587935894" sldId="291"/>
            <ac:grpSpMk id="2" creationId="{5F4827C2-4521-0798-10A4-96B53C91178A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58" v="193" actId="1076"/>
          <ac:grpSpMkLst>
            <pc:docMk/>
            <pc:sldMk cId="2587935894" sldId="291"/>
            <ac:grpSpMk id="6" creationId="{90E1DAB5-880D-1658-391F-4AC9FC397752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7:59.896" v="140" actId="1076"/>
          <ac:grpSpMkLst>
            <pc:docMk/>
            <pc:sldMk cId="2587935894" sldId="291"/>
            <ac:grpSpMk id="10" creationId="{F8090B30-7F75-1BAA-819A-4656B86CE920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74" v="194" actId="1076"/>
          <ac:grpSpMkLst>
            <pc:docMk/>
            <pc:sldMk cId="2587935894" sldId="291"/>
            <ac:grpSpMk id="14" creationId="{50CA73C6-8127-631A-5DE1-178807BC1403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8:01.818" v="141" actId="1076"/>
          <ac:grpSpMkLst>
            <pc:docMk/>
            <pc:sldMk cId="2587935894" sldId="291"/>
            <ac:grpSpMk id="18" creationId="{C55952EB-D20B-AE67-2D38-CC809375CEDC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205" v="195" actId="1076"/>
          <ac:grpSpMkLst>
            <pc:docMk/>
            <pc:sldMk cId="2587935894" sldId="291"/>
            <ac:grpSpMk id="22" creationId="{B9FA2FA3-47B8-DEB9-AD21-744244FEC557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7.108" v="41"/>
          <ac:grpSpMkLst>
            <pc:docMk/>
            <pc:sldMk cId="2587935894" sldId="291"/>
            <ac:grpSpMk id="126" creationId="{00000000-0000-0000-0000-000000000000}"/>
          </ac:grpSpMkLst>
        </pc:grpChg>
        <pc:grpChg chg="mod">
          <ac:chgData name="Juan Jose Taborda Nuñez" userId="S::jtabordaj@uninorte.edu.co::48845958-7cdd-4263-9df3-b5c9aa594e34" providerId="AD" clId="Web-{41BBC375-CF74-97E2-EA62-39C28275C7FE}" dt="2023-07-25T15:13:33.276" v="58" actId="1076"/>
          <ac:grpSpMkLst>
            <pc:docMk/>
            <pc:sldMk cId="2587935894" sldId="291"/>
            <ac:grpSpMk id="148" creationId="{00000000-0000-0000-0000-000000000000}"/>
          </ac:grpSpMkLst>
        </pc:grpChg>
        <pc:grpChg chg="del mod">
          <ac:chgData name="Juan Jose Taborda Nuñez" userId="S::jtabordaj@uninorte.edu.co::48845958-7cdd-4263-9df3-b5c9aa594e34" providerId="AD" clId="Web-{41BBC375-CF74-97E2-EA62-39C28275C7FE}" dt="2023-07-25T15:23:52.988" v="208"/>
          <ac:grpSpMkLst>
            <pc:docMk/>
            <pc:sldMk cId="2587935894" sldId="291"/>
            <ac:grpSpMk id="152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40"/>
          <ac:grpSpMkLst>
            <pc:docMk/>
            <pc:sldMk cId="2587935894" sldId="291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9"/>
          <ac:grpSpMkLst>
            <pc:docMk/>
            <pc:sldMk cId="2587935894" sldId="291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8"/>
          <ac:grpSpMkLst>
            <pc:docMk/>
            <pc:sldMk cId="2587935894" sldId="291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7"/>
          <ac:grpSpMkLst>
            <pc:docMk/>
            <pc:sldMk cId="2587935894" sldId="291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6"/>
          <ac:grpSpMkLst>
            <pc:docMk/>
            <pc:sldMk cId="2587935894" sldId="291"/>
            <ac:grpSpMk id="172" creationId="{00000000-0000-0000-0000-000000000000}"/>
          </ac:grpSpMkLst>
        </pc:grpChg>
        <pc:cxnChg chg="del">
          <ac:chgData name="Juan Jose Taborda Nuñez" userId="S::jtabordaj@uninorte.edu.co::48845958-7cdd-4263-9df3-b5c9aa594e34" providerId="AD" clId="Web-{41BBC375-CF74-97E2-EA62-39C28275C7FE}" dt="2023-07-25T15:08:53.686" v="35"/>
          <ac:cxnSpMkLst>
            <pc:docMk/>
            <pc:sldMk cId="2587935894" sldId="291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B51B6E37-E33F-1417-C69E-D27413E87E9B}"/>
    <pc:docChg chg="modSld">
      <pc:chgData name="Juan Jose Taborda Nuñez" userId="S::jtabordaj@uninorte.edu.co::48845958-7cdd-4263-9df3-b5c9aa594e34" providerId="AD" clId="Web-{B51B6E37-E33F-1417-C69E-D27413E87E9B}" dt="2023-07-25T15:30:05.531" v="45" actId="20577"/>
      <pc:docMkLst>
        <pc:docMk/>
      </pc:docMkLst>
      <pc:sldChg chg="modSp">
        <pc:chgData name="Juan Jose Taborda Nuñez" userId="S::jtabordaj@uninorte.edu.co::48845958-7cdd-4263-9df3-b5c9aa594e34" providerId="AD" clId="Web-{B51B6E37-E33F-1417-C69E-D27413E87E9B}" dt="2023-07-25T15:30:05.531" v="45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B51B6E37-E33F-1417-C69E-D27413E87E9B}" dt="2023-07-25T15:29:58.765" v="4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7:23.679" v="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9:52.124" v="33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30:05.531" v="45" actId="20577"/>
          <ac:spMkLst>
            <pc:docMk/>
            <pc:sldMk cId="2587935894" sldId="291"/>
            <ac:spMk id="1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378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18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52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414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328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1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516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079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8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590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38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48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4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02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771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7172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002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28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2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5340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605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188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216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9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486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973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127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200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79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05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815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8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5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2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5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4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0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3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9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17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90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77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4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74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5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7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8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3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2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5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91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816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6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0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7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9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1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553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58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89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693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21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2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818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584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65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3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12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1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46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416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15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026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05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44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15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2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03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18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13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178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59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28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643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071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50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644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85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3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328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5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418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185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83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70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9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606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28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55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340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985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43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59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74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3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6022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0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047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360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5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724988" y="947725"/>
            <a:ext cx="56940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title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42240" y="70737"/>
            <a:ext cx="900175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solidFill>
                  <a:schemeClr val="dk1"/>
                </a:solidFill>
              </a:rPr>
              <a:t>Los estratos mas altos consumen mas energía </a:t>
            </a:r>
            <a:endParaRPr lang="es-CO" sz="2400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532203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mediana de consumo en estratos 1 y 2 es la mas baja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25% mas bajo del estrato 6 consume mas que el 75% mas alto de los estratos 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55283"/>
            <a:ext cx="353220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3403336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tienen medianas de consumo mas altas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valores de 114, 133 y 237 kW/h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547244" cy="1288777"/>
            <a:chOff x="698323" y="2929813"/>
            <a:chExt cx="3357474" cy="1288777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consumo en estrato 1 es de los mas variados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70190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desviación estándar del consumo promedio es de 974 kW/h, solo superada ligeramente por el estrato 5 (1005 </a:t>
              </a:r>
              <a:r>
                <a:rPr lang="es-CO" sz="1200" dirty="0" err="1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/H).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38" y="945792"/>
            <a:ext cx="5289060" cy="4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0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</a:t>
            </a:r>
            <a:r>
              <a:rPr lang="es-CO" sz="2000" dirty="0" smtClean="0"/>
              <a:t>no tienen suscriptores en estratos mas altos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" y="928701"/>
            <a:ext cx="5265636" cy="41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0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se concentra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38255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21072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2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es mas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alta, aunque la dispersión es parecida al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no consumen, pues no tienen casi suscriptores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el caso mas extremo, los estratos 5 y 6 tienen en promedio cero consumo para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96" y="947679"/>
            <a:ext cx="5271502" cy="4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</a:t>
            </a:r>
            <a:r>
              <a:rPr lang="en" dirty="0" smtClean="0">
                <a:solidFill>
                  <a:schemeClr val="dk1"/>
                </a:solidFill>
              </a:rPr>
              <a:t>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524588"/>
              <a:ext cx="398100" cy="118323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969685"/>
              <a:ext cx="398100" cy="173824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636877"/>
              <a:ext cx="398100" cy="10894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0.1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72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" y="1041127"/>
            <a:ext cx="5164684" cy="40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2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sigue la tendencia de suscriptores en esta categoría 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80181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72935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9855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1041678"/>
            <a:ext cx="5138206" cy="40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</a:t>
            </a:r>
            <a:r>
              <a:rPr lang="es-CO" sz="2000" dirty="0" smtClean="0"/>
              <a:t>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consumo y a la categoría anterior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consumen un poco mas que C1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Sin embargo, su promedio de suscriptores y consumo sigue muy por debajo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33" y="908101"/>
            <a:ext cx="5287088" cy="41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</a:t>
            </a:r>
            <a:r>
              <a:rPr lang="en" dirty="0" smtClean="0">
                <a:solidFill>
                  <a:schemeClr val="dk1"/>
                </a:solidFill>
              </a:rPr>
              <a:t>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152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4246"/>
              <a:ext cx="398100" cy="208357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8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1716"/>
              <a:ext cx="398100" cy="22410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8821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A mayor consumo, mas costosa es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05" y="1350947"/>
            <a:ext cx="3388753" cy="1163985"/>
            <a:chOff x="693505" y="1362389"/>
            <a:chExt cx="3794312" cy="142141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pagan las facturas mas baratas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4422" y="2235404"/>
              <a:ext cx="379339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35 y 39 mil pesos, en comparación con 76 y 143 mil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3048" y="1362389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08706" y="2885897"/>
            <a:ext cx="3388752" cy="1203970"/>
            <a:chOff x="712723" y="2870772"/>
            <a:chExt cx="3563643" cy="147024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pagan las facturas mas variadas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Las desviaciones estándar en estratos 1 y 5 son las mas altas entre estratos, similar al promedio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870772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970408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8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" y="104112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70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29992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" y="978373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</a:t>
            </a:r>
            <a:r>
              <a:rPr lang="es-CO" sz="2000" dirty="0" smtClean="0"/>
              <a:t>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02178"/>
            <a:chOff x="693504" y="1437317"/>
            <a:chExt cx="3691392" cy="1202178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091095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crecimiento en consumo de estratos altos se refleja en el valor 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Aunque el promedio de consumidores es bajo, el valor de consumo gradualmente se aleja de cero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1" y="905921"/>
            <a:ext cx="5292603" cy="41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</a:t>
            </a:r>
            <a:r>
              <a:rPr lang="en" dirty="0" smtClean="0">
                <a:solidFill>
                  <a:schemeClr val="dk1"/>
                </a:solidFill>
              </a:rPr>
              <a:t>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310527"/>
              <a:ext cx="398100" cy="239729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324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371708"/>
              <a:ext cx="398100" cy="37411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9185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aumenta en suscriptores relativo a los dos primeros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1126"/>
            <a:ext cx="5188743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1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6840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289k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86463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516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" y="968065"/>
            <a:ext cx="5281152" cy="41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similares, el estrato 2 persiste como el de mayor valor consumido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se separa del 4, 5 y 6 en promedio y mediana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ambas métricas el valor para estrato 3 es muy superior, aunque no se acerca a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884927"/>
            <a:ext cx="5312911" cy="42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</a:t>
            </a:r>
            <a:r>
              <a:rPr lang="en" dirty="0" smtClean="0">
                <a:solidFill>
                  <a:schemeClr val="dk1"/>
                </a:solidFill>
              </a:rPr>
              <a:t>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490770"/>
              <a:ext cx="398100" cy="2217053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164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234745"/>
              <a:ext cx="398100" cy="5110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820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mediana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6224873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2654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2.6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72;p18"/>
          <p:cNvGrpSpPr/>
          <p:nvPr/>
        </p:nvGrpSpPr>
        <p:grpSpPr>
          <a:xfrm>
            <a:off x="2935483" y="2743098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8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3038015" y="2736476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4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supera al 1; estratos 4, 5 y 6 aumentan notablemente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20814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16352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" y="1041127"/>
            <a:ext cx="5109724" cy="40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97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Esos aumentos notables se pueden ver en el total consumido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3.5m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914k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2.3m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358k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" y="974176"/>
            <a:ext cx="5222039" cy="41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pierde terreno en valor consumido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aumento considerable del estrato 3 lo vuelve, junto al estrato 1, los que mas valor de gas consumen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se insertan en la distribución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con categorías anteriores, en esta se pueden evidenciar mejor los estratos 4 al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70" y="899785"/>
            <a:ext cx="5367514" cy="4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</a:t>
            </a:r>
            <a:r>
              <a:rPr lang="en" dirty="0" smtClean="0">
                <a:solidFill>
                  <a:schemeClr val="dk1"/>
                </a:solidFill>
              </a:rPr>
              <a:t>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4379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244784"/>
              <a:ext cx="398100" cy="14630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9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7321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4419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479045"/>
              <a:ext cx="398100" cy="1266778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5"/>
              <a:ext cx="398100" cy="7708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1718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754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r>
                <a:rPr lang="en-US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678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4924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157507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Los </a:t>
            </a:r>
            <a:r>
              <a:rPr lang="en" dirty="0" smtClean="0">
                <a:solidFill>
                  <a:schemeClr val="dk1"/>
                </a:solidFill>
              </a:rPr>
              <a:t>municipios que mas gas facturaron en 2021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1,021,980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3069224"/>
              <a:ext cx="398100" cy="6387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298,679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749080" y="1174029"/>
            <a:ext cx="1326287" cy="3071856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217,315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161947"/>
              <a:ext cx="398100" cy="5461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5261913" y="1151371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48937"/>
              <a:ext cx="398100" cy="55893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217,262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51371"/>
            <a:ext cx="1311675" cy="3094514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190,003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5390972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6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598202" y="947725"/>
            <a:ext cx="615896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</a:t>
            </a:r>
            <a:r>
              <a:rPr lang="en" dirty="0" smtClean="0">
                <a:solidFill>
                  <a:schemeClr val="accent1"/>
                </a:solidFill>
              </a:rPr>
              <a:t>Slide End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 smtClean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56;p15"/>
          <p:cNvSpPr txBox="1">
            <a:spLocks/>
          </p:cNvSpPr>
          <p:nvPr/>
        </p:nvSpPr>
        <p:spPr>
          <a:xfrm>
            <a:off x="5663112" y="4819953"/>
            <a:ext cx="5694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CO" sz="1000" dirty="0" err="1" smtClean="0">
                <a:solidFill>
                  <a:schemeClr val="accent1"/>
                </a:solidFill>
              </a:rPr>
              <a:t>Made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using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SlidesGo</a:t>
            </a:r>
            <a:endParaRPr lang="es-CO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702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es similar, pero no igual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 2 y 3 pagan ligeramente más que los 4, 5 y 6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en estratos 1, 2 y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3 es entre 5 y 10 pesos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12509"/>
            <a:chOff x="718220" y="2929813"/>
            <a:chExt cx="3281441" cy="1212509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</a:t>
              </a: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menos concentradas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593922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conforme se aumenta el estrato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1061364"/>
            <a:ext cx="5128028" cy="4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497839"/>
                <a:ext cx="270895" cy="1319684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139398"/>
                <a:ext cx="270885" cy="16779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97839"/>
                <a:ext cx="270897" cy="131969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0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teniendo la mayoría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1076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" y="1041127"/>
            <a:ext cx="5108681" cy="40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4741" y="87813"/>
            <a:ext cx="860598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2 es el que mas energía consume en esta categoría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" y="1041678"/>
            <a:ext cx="5068108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050425"/>
            <a:ext cx="462999" cy="3549313"/>
            <a:chOff x="4368942" y="569068"/>
            <a:chExt cx="462999" cy="3549313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627604"/>
              <a:ext cx="231500" cy="149077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569068"/>
              <a:ext cx="231500" cy="3549158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733658"/>
              <a:ext cx="231500" cy="38444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49366"/>
            <a:ext cx="463000" cy="159063"/>
            <a:chOff x="6478267" y="3959132"/>
            <a:chExt cx="463000" cy="159063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959132"/>
              <a:ext cx="231500" cy="1545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265802"/>
            <a:ext cx="840629" cy="3626109"/>
            <a:chOff x="4180126" y="784445"/>
            <a:chExt cx="840629" cy="3626109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727862"/>
              <a:ext cx="231500" cy="239052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784445"/>
              <a:ext cx="231500" cy="333378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78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1 es mas alta y mas dispersa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caída de valor monetario después del estrato 2 se modera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a la categoría 1, ahora el estrato 3 tiene valores mas altos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957669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energía eléctrica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698200" y="3101464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59132" y="1825052"/>
            <a:ext cx="2239793" cy="967362"/>
            <a:chOff x="682732" y="1563888"/>
            <a:chExt cx="2239793" cy="967362"/>
          </a:xfrm>
        </p:grpSpPr>
        <p:sp>
          <p:nvSpPr>
            <p:cNvPr id="3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ea typeface="Roboto"/>
                </a:rPr>
                <a:t>Por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. </a:t>
              </a:r>
              <a:endParaRPr lang="es-ES" dirty="0"/>
            </a:p>
            <a:p>
              <a:r>
                <a:rPr lang="es-CO" sz="1200" dirty="0">
                  <a:solidFill>
                    <a:srgbClr val="434343"/>
                  </a:solidFill>
                  <a:ea typeface="Roboto"/>
                </a:rPr>
                <a:t>Medido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en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kW/h</a:t>
              </a:r>
              <a:endParaRPr lang="en" dirty="0"/>
            </a:p>
          </p:txBody>
        </p:sp>
        <p:sp>
          <p:nvSpPr>
            <p:cNvPr id="5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1866" y="3101464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17814" y="1825052"/>
            <a:ext cx="2170571" cy="1057987"/>
            <a:chOff x="668960" y="1563888"/>
            <a:chExt cx="2170571" cy="1057987"/>
          </a:xfrm>
        </p:grpSpPr>
        <p:sp>
          <p:nvSpPr>
            <p:cNvPr id="11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2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A usuarios. 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miles de pesos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3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2575" y="3101464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mW/h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17812" y="1825052"/>
            <a:ext cx="1772700" cy="967362"/>
            <a:chOff x="710275" y="1563888"/>
            <a:chExt cx="1772700" cy="967362"/>
          </a:xfrm>
        </p:grpSpPr>
        <p:sp>
          <p:nvSpPr>
            <p:cNvPr id="19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20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Del kW/h.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pesos</a:t>
              </a:r>
              <a:endParaRPr lang="es-ES" dirty="0"/>
            </a:p>
          </p:txBody>
        </p:sp>
        <p:sp>
          <p:nvSpPr>
            <p:cNvPr id="21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3825" y="3101464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718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688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24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7601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771"/>
            <a:ext cx="462999" cy="2806967"/>
            <a:chOff x="4368942" y="1311414"/>
            <a:chExt cx="462999" cy="280696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848211"/>
              <a:ext cx="231500" cy="127017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1311414"/>
              <a:ext cx="231500" cy="280681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338997"/>
            <a:ext cx="463000" cy="260617"/>
            <a:chOff x="5423604" y="3857640"/>
            <a:chExt cx="463000" cy="26061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57640"/>
              <a:ext cx="231500" cy="26046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99170"/>
            <a:ext cx="463000" cy="109259"/>
            <a:chOff x="6478267" y="4008936"/>
            <a:chExt cx="463000" cy="10925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08936"/>
              <a:ext cx="231500" cy="10470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42557"/>
            <a:ext cx="840629" cy="3249354"/>
            <a:chOff x="4180126" y="1161200"/>
            <a:chExt cx="840629" cy="32493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971580"/>
              <a:ext cx="231500" cy="214680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1161200"/>
              <a:ext cx="231500" cy="2957026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560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490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420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5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" y="1298910"/>
            <a:ext cx="4181224" cy="3305800"/>
          </a:xfrm>
          <a:prstGeom prst="rect">
            <a:avLst/>
          </a:prstGeom>
        </p:spPr>
      </p:pic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03" y="1333008"/>
            <a:ext cx="4138097" cy="3271701"/>
          </a:xfrm>
          <a:prstGeom prst="rect">
            <a:avLst/>
          </a:prstGeom>
        </p:spPr>
      </p:pic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77438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5 y 6 se mantienen como los de mayor consumo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41155" y="1073884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65 y 78, en comparación con 217 y 197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acercan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consumo medio en estrato 3 es de 104 kW/h, mientras que en estrato 4 es de 114.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1" y="957669"/>
            <a:ext cx="5278189" cy="4173092"/>
          </a:xfrm>
          <a:prstGeom prst="rect">
            <a:avLst/>
          </a:prstGeom>
        </p:spPr>
      </p:pic>
      <p:grpSp>
        <p:nvGrpSpPr>
          <p:cNvPr id="14" name="Google Shape;148;p17"/>
          <p:cNvGrpSpPr/>
          <p:nvPr/>
        </p:nvGrpSpPr>
        <p:grpSpPr>
          <a:xfrm>
            <a:off x="214407" y="2446017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 esta categoría, el estrato 5 supera al 6 en consumo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se sitúa 20 k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/h por encima del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63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sigue de la mano con el precio de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551865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38 y 47 mil pesos, en comparación con 120 y 130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923998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son los estratos 5 y 6 los que pagan las facturas mas variadas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en estrato 6 es de 308, en comparación con 31 en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68624" cy="41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8773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2.7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4631224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7964" y="2768590"/>
            <a:ext cx="94093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403022" y="2743129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alinea para estratos 1 al 4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al 4 pagan casi lo mismo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 estos estratos varia solo entre 2 y 3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5 y 6 siguen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y el valor medio esta debajo de 600 en ambos casos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80"/>
            <a:ext cx="5206760" cy="41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797355"/>
                <a:ext cx="270895" cy="1020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1660935"/>
                <a:ext cx="270885" cy="215640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605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42987"/>
                <a:ext cx="270897" cy="137454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siendo la mayoría; 3 y 4 crecen ligeramente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" y="1020184"/>
            <a:ext cx="5215231" cy="4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75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crecimiento en suscriptores de 3 y 4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965248"/>
            <a:ext cx="5284715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822467"/>
            <a:ext cx="462999" cy="2777272"/>
            <a:chOff x="4368942" y="1341110"/>
            <a:chExt cx="462999" cy="277727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41110"/>
              <a:ext cx="231500" cy="2777272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233312"/>
              <a:ext cx="231500" cy="18849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930425"/>
            <a:ext cx="840629" cy="3961486"/>
            <a:chOff x="4180126" y="449068"/>
            <a:chExt cx="840629" cy="39614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449068"/>
              <a:ext cx="231500" cy="366931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388993"/>
              <a:ext cx="231500" cy="172923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58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consume más y con mayor dispersión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Consume en promedio 1595 con una desviación de 2083, en contraste con 1137 del estrato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en valor medio, el estrato 2 consume </a:t>
              </a:r>
              <a:r>
                <a:rPr lang="es-MX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mediana del estrato 2 es 1071, contra 876 del estrato 1. La dispersión también es menor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12" y="900360"/>
            <a:ext cx="5306670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1595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1137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27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4050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377611"/>
            <a:ext cx="462999" cy="2222127"/>
            <a:chOff x="4368942" y="1896254"/>
            <a:chExt cx="462999" cy="222212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896254"/>
              <a:ext cx="231500" cy="222212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859855"/>
              <a:ext cx="231500" cy="125837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507813"/>
            <a:ext cx="840629" cy="3384098"/>
            <a:chOff x="4180126" y="1026456"/>
            <a:chExt cx="840629" cy="3384098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026456"/>
              <a:ext cx="231500" cy="3091925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762334"/>
              <a:ext cx="231500" cy="135589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08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" y="1333009"/>
            <a:ext cx="4328033" cy="3421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0" y="1333009"/>
            <a:ext cx="4309569" cy="34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5 se consolida como mayor consumidor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354996"/>
            <a:ext cx="3620392" cy="1223785"/>
            <a:chOff x="693048" y="1149612"/>
            <a:chExt cx="4053672" cy="149444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76 y 94, en comparación con 233 y 177 en estratos 5 y 6. El estrato 2 aumento su dispersión en esta categoría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alejaron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entre ambos aumenta a 33 kW/h, situándose en 113 y 146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44369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de consumo se acrecentó en estratos 5 y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ahora es 56 kW/h mas alta que el estrato 6 (previamente 20 kW/h)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1" y="931205"/>
            <a:ext cx="5327773" cy="42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228308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46 y 58 mil pesos, en comparación con 136 y 111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600441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estrato 5 ahora paga facturas mas caras que el estrato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factura mediana del estrato 5 es de 136, comparado con 111 de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94301" cy="4185831"/>
          </a:xfrm>
          <a:prstGeom prst="rect">
            <a:avLst/>
          </a:prstGeom>
        </p:spPr>
      </p:pic>
      <p:grpSp>
        <p:nvGrpSpPr>
          <p:cNvPr id="18" name="Google Shape;148;p17"/>
          <p:cNvGrpSpPr/>
          <p:nvPr/>
        </p:nvGrpSpPr>
        <p:grpSpPr>
          <a:xfrm>
            <a:off x="292315" y="3790375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 la dispersión en estrato 5 es mucho mayor al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705, comparado con la desviación de 217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4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17370" y="2768590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acerca a 600 en la mayoría de estratos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se hace mas similar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los estratos 1 a 5 oscila los 600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6 sigue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588, permaneciendo por debajo de 600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652"/>
            <a:ext cx="5019858" cy="39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6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1978100"/>
                <a:ext cx="270895" cy="183942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053465"/>
                <a:ext cx="270885" cy="176387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1885964"/>
                <a:ext cx="270907" cy="1931540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603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32" y="1199512"/>
              <a:ext cx="359452" cy="2525539"/>
              <a:chOff x="3433300" y="1590200"/>
              <a:chExt cx="31703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35141"/>
                <a:ext cx="317030" cy="982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588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4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se mantiene; el estrato 3 crece moderadamente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3417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" y="97078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En el total de consumo se sigue reflejando la estructura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818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" y="931829"/>
            <a:ext cx="5262484" cy="41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927"/>
            <a:ext cx="462999" cy="2806812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773125"/>
              <a:ext cx="231500" cy="1345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3914457"/>
            <a:ext cx="463000" cy="685157"/>
            <a:chOff x="5423604" y="3433100"/>
            <a:chExt cx="463000" cy="68515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433100"/>
              <a:ext cx="231500" cy="685157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060925"/>
            <a:ext cx="840629" cy="3830986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483087"/>
            <a:ext cx="436350" cy="118453"/>
            <a:chOff x="6478267" y="4092957"/>
            <a:chExt cx="436350" cy="25238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2957"/>
              <a:ext cx="231500" cy="25238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similar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1 consume mas en promedio (con mayor dispersión), y el estrato 2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crece moderadamente en valor consumido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 promedio de casi 500 y una desviación mas baja que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9" y="890753"/>
            <a:ext cx="5330970" cy="42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039563"/>
              <a:ext cx="398100" cy="166836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2305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101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0039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410725"/>
            <a:ext cx="462999" cy="2189014"/>
            <a:chOff x="4368942" y="1929368"/>
            <a:chExt cx="462999" cy="2189014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929368"/>
              <a:ext cx="231500" cy="2189014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065467"/>
              <a:ext cx="231500" cy="105275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53664"/>
            <a:ext cx="840629" cy="3190929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513546"/>
            <a:ext cx="436350" cy="87936"/>
            <a:chOff x="6478267" y="4099459"/>
            <a:chExt cx="436350" cy="18736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9459"/>
              <a:ext cx="231500" cy="1873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9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cercano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90498"/>
            <a:ext cx="4102506" cy="324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390497"/>
            <a:ext cx="4102506" cy="3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2 y 3 junto al 5 y 6 se asemejan mas entre ellos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son los mas dispersos en el consumo promedio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dos estratos tienen la desviación estándar mas alta de las distribuciones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acercaron en mediana pero no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es de 8 kW/h, aunque el estrato 5 es el mas disperso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2 y 3 se acercan en consumo promedio medio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reduce a solo 12 kW/h. El estrato 2 es el mas disperso de ambos 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40" y="904729"/>
            <a:ext cx="536126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tienen en su mayoría suscriptores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" y="988907"/>
            <a:ext cx="5254791" cy="41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125843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y 3, junto con 5 y 6 también se acercan en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72 y 76 mil pesos y 169 y 165 respectivamente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8787" y="2539855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redujo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25 mil pesos de diferencia en la mediana de C3 a 4 mil pesos en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8787" y="3809224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825, comparado con la desviación de 305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49" y="880171"/>
            <a:ext cx="5392321" cy="4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7985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1.6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893345" y="2681434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39922" y="2769827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3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varia más entre estratos respecto a C3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fluctúa variadamente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entre estratos varia de 601 a 586 sin un patrón claro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Aunque estratos 5 y 6 siguen siendo los que menos pagan por kW/h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586, mientras que en estrato 5 es de 583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810"/>
            <a:ext cx="5174673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3000101"/>
                <a:ext cx="270895" cy="81742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583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601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479645"/>
                <a:ext cx="270880" cy="13376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2119167"/>
                <a:ext cx="270874" cy="15549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351341"/>
                <a:ext cx="270906" cy="1466164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32390"/>
                <a:ext cx="270897" cy="118514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8272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 3 al 6 crecen considerablemente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18515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5198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13722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" y="1041127"/>
            <a:ext cx="5190834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La inserción considerable de estratos 3 al 6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9793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4503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4033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" y="1041678"/>
            <a:ext cx="5116757" cy="4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53765" y="11980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53765" y="14723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C4 y C5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96352" y="251779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6352" y="1831449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5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83489" y="1309418"/>
            <a:ext cx="462999" cy="3061721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810068"/>
              <a:ext cx="231500" cy="30815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1954" y="1831449"/>
            <a:ext cx="463000" cy="2539565"/>
            <a:chOff x="5423604" y="1578692"/>
            <a:chExt cx="463000" cy="253956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578692"/>
              <a:ext cx="231500" cy="2539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/>
          <p:nvPr/>
        </p:nvSpPr>
        <p:spPr>
          <a:xfrm>
            <a:off x="5640414" y="3385320"/>
            <a:ext cx="231500" cy="994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53765" y="43662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85540" y="1845875"/>
            <a:ext cx="840629" cy="2817436"/>
            <a:chOff x="4180126" y="1593118"/>
            <a:chExt cx="840629" cy="281743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593118"/>
              <a:ext cx="231500" cy="25252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683600"/>
              <a:ext cx="231500" cy="43462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494673" y="44629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03806" y="44635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1604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399402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08531" y="44640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596365" y="13433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598214" y="16392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596365" y="19316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1192" y="22127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05247" y="25050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08384" y="28120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08384" y="31009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05247" y="33853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05485" y="36858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05247" y="39524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596365" y="10960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65;p17"/>
          <p:cNvSpPr/>
          <p:nvPr/>
        </p:nvSpPr>
        <p:spPr>
          <a:xfrm>
            <a:off x="6560446" y="3952492"/>
            <a:ext cx="231500" cy="420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17"/>
          <p:cNvSpPr/>
          <p:nvPr/>
        </p:nvSpPr>
        <p:spPr>
          <a:xfrm>
            <a:off x="7597339" y="4034803"/>
            <a:ext cx="231500" cy="3312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refleja el crecimiento de los estratos 3 al 6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distinto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2 consume mas en promedio (con mayor dispersión), y también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601295" cy="1431840"/>
            <a:chOff x="712292" y="2916226"/>
            <a:chExt cx="3673301" cy="1431840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673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 que resalta es el crecimiento de valor consumido en estratos 3 al 6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799666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valor promedio de estrato 3 se acerca considerablemente a los estratos 1 y 2, y los estratos 4 al 6 crecen considerablemente, aunque mas dispersos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41" y="923615"/>
            <a:ext cx="5247843" cy="41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15,564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18509"/>
              <a:ext cx="398100" cy="208931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18,760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14,268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192074"/>
              <a:ext cx="398100" cy="151605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74982"/>
              <a:ext cx="398100" cy="532892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5,686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06557"/>
              <a:ext cx="398100" cy="301318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2,594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443281"/>
              <a:ext cx="398100" cy="264594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2,284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6887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1 es el que mas energía consume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" y="1013845"/>
            <a:ext cx="5223248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Permaneció en toda la distribución el vinculo entre facturado y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184419" y="2336709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" y="1270664"/>
            <a:ext cx="4196220" cy="33176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1" y="1183073"/>
            <a:ext cx="4307005" cy="34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2 se acerca al 3; estratos 5 y 6 se separan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es el de consumo medio mas bajo y mas disperso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se ubica en 117, aunque la dispersión de esta categoría es la mas alta de todas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separan en mediana y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aumenta a 101 kW/h, y el estrato 5 es mas disperso que el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aleja del 1 y se acerca al 3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ubica en 8 kW/h, pero con el estrato 1 es de 22 kW/h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05" y="851350"/>
            <a:ext cx="5414104" cy="42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095550"/>
            <a:ext cx="3602920" cy="1203970"/>
            <a:chOff x="693048" y="1149612"/>
            <a:chExt cx="4034109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acerca al 3 en el costo de la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4034109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84 y 91 mil pesos respectivamente, el estrato 2 se aleja de la mediana de 69 mil pesos del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5603" y="2432510"/>
            <a:ext cx="3606104" cy="1106286"/>
            <a:chOff x="693049" y="1149612"/>
            <a:chExt cx="4037675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42098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amplifica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403767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4 mil pesos a 51 mil pesos en esta categoría. Sin embargo, el estrato 6 retoma el puesto de la factura mas cara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5603" y="3663747"/>
            <a:ext cx="3606104" cy="1196632"/>
            <a:chOff x="689484" y="1043591"/>
            <a:chExt cx="4037674" cy="1461284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336978"/>
              <a:ext cx="4034109" cy="30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89484" y="1956475"/>
              <a:ext cx="391731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Aunque no tan alta como los estratos 1, 2 y 3, quienes se configuran como los estratos con facturas mas variadas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043591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7" y="940657"/>
            <a:ext cx="5282479" cy="41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3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371153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3485685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12161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958073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1.3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720163" y="249982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5630" y="2768782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3" name="Google Shape;1472;p18"/>
          <p:cNvGrpSpPr/>
          <p:nvPr/>
        </p:nvGrpSpPr>
        <p:grpSpPr>
          <a:xfrm>
            <a:off x="8080381" y="2830720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7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7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85" name="Rectángulo 84"/>
          <p:cNvSpPr/>
          <p:nvPr/>
        </p:nvSpPr>
        <p:spPr>
          <a:xfrm>
            <a:off x="8180344" y="2815550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68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estrato 3 tiene el kW/h medio mas caro 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1" cy="1243232"/>
            <a:chOff x="707308" y="1490351"/>
            <a:chExt cx="3568985" cy="1243232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alcanza su pico en el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8" y="2185183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 este estrato es 600 pesos por kW/h. Los estratos 1 y 2 le siguen con poca diferencia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pagan el kW/h medio mas barato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572, mientras que en estrato 5 es de 581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40338"/>
            <a:ext cx="5189740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2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632390"/>
                <a:ext cx="270895" cy="118513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581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600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265803"/>
                <a:ext cx="270884" cy="155153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862558"/>
                <a:ext cx="270879" cy="181151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027521"/>
                <a:ext cx="270910" cy="1789983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594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3078405"/>
                <a:ext cx="270897" cy="739127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572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5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28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9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0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1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2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3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7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39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0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1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3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4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5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47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8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49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1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2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53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6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678"/>
            <a:ext cx="5135567" cy="4060332"/>
          </a:xfrm>
          <a:prstGeom prst="rect">
            <a:avLst/>
          </a:prstGeom>
        </p:spPr>
      </p:pic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4.5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" y="1333009"/>
            <a:ext cx="4152764" cy="32832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276738"/>
            <a:ext cx="4152764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sigue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6" y="1431288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consumido. Estrato 1 consume mas en promedio y con mayor dispersión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6" y="3011752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</a:t>
              </a: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3 al 6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se ubican muy por debajo de los valores para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52" y="869581"/>
            <a:ext cx="5345748" cy="4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notablemente en estratos 1, 2 y 4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1078849"/>
            <a:ext cx="5069853" cy="4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en la mayoría de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6419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37197" y="4332142"/>
            <a:ext cx="66716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" y="1076285"/>
            <a:ext cx="5096855" cy="40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4" y="957669"/>
            <a:ext cx="5220905" cy="4127802"/>
          </a:xfrm>
          <a:prstGeom prst="rect">
            <a:avLst/>
          </a:prstGeom>
        </p:spPr>
      </p:pic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67559"/>
              <a:ext cx="2694779" cy="2124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599275" cy="328200"/>
            <a:chOff x="1096599" y="2589590"/>
            <a:chExt cx="5521378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356023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658877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06093" cy="343655"/>
            <a:chOff x="1096599" y="1942542"/>
            <a:chExt cx="5531837" cy="343655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669336" y="19579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577949" cy="334567"/>
            <a:chOff x="1096599" y="1325030"/>
            <a:chExt cx="548866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62616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704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1884 y 2980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8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sistemáticamente en estratos 1 al 5.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" y="895682"/>
            <a:ext cx="5250400" cy="4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411199"/>
            <a:ext cx="4086793" cy="3231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" y="1411199"/>
            <a:ext cx="4184542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sistemáticamente, aunque no en estrato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5164" y="326641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+ 33 %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" y="953852"/>
            <a:ext cx="5163457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en la factura promedio es aumentar, con algunas excepciones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+ 0 %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7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53259" y="3270697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8" y="1041678"/>
            <a:ext cx="5108822" cy="4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también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716358" cy="22137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697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063427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698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701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698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696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7" y="905322"/>
            <a:ext cx="5236607" cy="4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51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496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00611"/>
              <a:ext cx="398100" cy="13073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8418"/>
              <a:ext cx="398100" cy="179705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6"/>
              <a:ext cx="398100" cy="5605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530142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aumento considerablemente en estratos 4 al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15730" y="149358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425%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" y="978373"/>
            <a:ext cx="5194718" cy="4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09"/>
            <a:ext cx="4333766" cy="34264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7" y="1333008"/>
            <a:ext cx="4333765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excepto el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+ 81 %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" y="985408"/>
            <a:ext cx="5259216" cy="41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sistemáticamente, pero en distintas medidas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" y="992639"/>
            <a:ext cx="5250071" cy="41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aumento del kW/h respecto a 2021 es incluso mayor en esta categoría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30"/>
              <a:ext cx="3356024" cy="20404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720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088404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713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716358" cy="2228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4"/>
              <a:ext cx="2047373" cy="2121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688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656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41" y="1030578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" y="1041678"/>
            <a:ext cx="5137859" cy="4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" y="1422985"/>
            <a:ext cx="4189764" cy="331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4" y="1422985"/>
            <a:ext cx="4189763" cy="33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" y="1041678"/>
            <a:ext cx="5114649" cy="4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1071069"/>
            <a:ext cx="5109631" cy="4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van de la mano</a:t>
            </a:r>
            <a:endParaRPr lang="es-CO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496 y 313 millones comparado con 19 y 3 en estratos 3 y 4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48509"/>
            <a:ext cx="346921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distribución es casi igual a la del valor consumido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No hay diferencias significativas en las medidas de tendencia central de ambas variables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357473" cy="1261164"/>
            <a:chOff x="698323" y="2929813"/>
            <a:chExt cx="3357474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valores caen drásticamente después del estrato 3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42577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facturados para estrato 4, 5 y 6 están mucho mas sesgados y concentrados que los primeros 3 estratos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4" y="968630"/>
            <a:ext cx="5264468" cy="4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93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Se mantiene el aumento del kW/h respecto a 2021; los estratos 1 a 3 tienen el valor 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706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714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899791" cy="2331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838882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99" y="957669"/>
            <a:ext cx="5212408" cy="4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84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caída del consumo total se evidencia aun mas en municipios grandes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26,804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8,398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43717" y="1448047"/>
            <a:ext cx="3351109" cy="374100"/>
            <a:chOff x="4950195" y="1239414"/>
            <a:chExt cx="2867792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50195" y="1239414"/>
              <a:ext cx="698764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20,440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21,238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3,868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3,143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" y="924543"/>
            <a:ext cx="5177392" cy="40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3" y="1182922"/>
            <a:ext cx="4241052" cy="33531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1182922"/>
            <a:ext cx="4241052" cy="33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pero mas en 1 y 2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+ 10 %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" y="933866"/>
            <a:ext cx="5153808" cy="40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En los municipios mas grandes, los estratos 1 a 3 pagan el kW/h </a:t>
            </a:r>
            <a:r>
              <a:rPr lang="es-CO" sz="2000" smtClean="0"/>
              <a:t>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694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702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709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5" y="1393326"/>
              <a:ext cx="2630037" cy="214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1346015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683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53067" cy="215128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673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04" y="957669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499" y="39510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</a:t>
            </a:r>
            <a:r>
              <a:rPr lang="es-CO" dirty="0" smtClean="0">
                <a:solidFill>
                  <a:schemeClr val="dk1"/>
                </a:solidFill>
              </a:rPr>
              <a:t>gas natural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908689" y="3114212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908689" y="1787437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49398" y="1787437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4794314" y="3114212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2501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690 y 1560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56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6916</Words>
  <Application>Microsoft Office PowerPoint</Application>
  <PresentationFormat>Presentación en pantalla (16:9)</PresentationFormat>
  <Paragraphs>1829</Paragraphs>
  <Slides>127</Slides>
  <Notes>126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127</vt:i4>
      </vt:variant>
    </vt:vector>
  </HeadingPairs>
  <TitlesOfParts>
    <vt:vector size="134" baseType="lpstr">
      <vt:lpstr>Arial</vt:lpstr>
      <vt:lpstr>Fira Sans Extra Condensed Light</vt:lpstr>
      <vt:lpstr>Fira Sans Extra Condensed Medium</vt:lpstr>
      <vt:lpstr>Poppins</vt:lpstr>
      <vt:lpstr>Roboto</vt:lpstr>
      <vt:lpstr>Roboto Medium</vt:lpstr>
      <vt:lpstr>Data Charts Infographics by Slidesgo</vt:lpstr>
      <vt:lpstr>Placeholder title</vt:lpstr>
      <vt:lpstr>El reporte para energía eléctrica</vt:lpstr>
      <vt:lpstr>Los datos están agrupados por categorías de suscriptores</vt:lpstr>
      <vt:lpstr>Presentación de PowerPoint</vt:lpstr>
      <vt:lpstr>Municipios C1 tienen en su mayoría suscriptores estratos 1 y 2</vt:lpstr>
      <vt:lpstr>El estrato 1 es el que mas energía consume</vt:lpstr>
      <vt:lpstr>El valor de consumo sigue un comportamiento similar al total consumido</vt:lpstr>
      <vt:lpstr>En un municipio C1 promedio, este es el valor del consumo para cada estrato</vt:lpstr>
      <vt:lpstr>Lo facturado y lo consumido van de la mano</vt:lpstr>
      <vt:lpstr>Los estratos mas altos consumen mas energía </vt:lpstr>
      <vt:lpstr>A mayor consumo, mas costosa es la factura</vt:lpstr>
      <vt:lpstr>Con lo que se paga una factura mediana en estrato 6, se puede pagar:</vt:lpstr>
      <vt:lpstr>El valor del kW/h es similar, pero no igual</vt:lpstr>
      <vt:lpstr>Cuanto cuesta un kW/h medio en:</vt:lpstr>
      <vt:lpstr>Presentación de PowerPoint</vt:lpstr>
      <vt:lpstr>Los estratos 1 y 2 siguen teniendo la mayoría de suscriptores</vt:lpstr>
      <vt:lpstr>El estrato 2 es el que mas energía consume en esta categoría</vt:lpstr>
      <vt:lpstr>Diferencias de consumo mW/h entre C1 y C2</vt:lpstr>
      <vt:lpstr>El valor de consumo persiste con un comportamiento similar al total consumido</vt:lpstr>
      <vt:lpstr>En un municipio C2 promedio, este es el valor del consumo para cada estrato</vt:lpstr>
      <vt:lpstr>Diferencias de valor consumido entre C1 y C2</vt:lpstr>
      <vt:lpstr>Lo facturado y lo consumido siguen de la mano</vt:lpstr>
      <vt:lpstr>Los estratos 5 y 6 se mantienen como los de mayor consumo promedio</vt:lpstr>
      <vt:lpstr>El consumo sigue de la mano con el precio de factura</vt:lpstr>
      <vt:lpstr>Con lo que se paga una factura media en estrato 6, se puede pagar:</vt:lpstr>
      <vt:lpstr>El valor del kW/h se alinea para estratos 1 al 4</vt:lpstr>
      <vt:lpstr>Cuanto cuesta un kW/h medio en:</vt:lpstr>
      <vt:lpstr>Presentación de PowerPoint</vt:lpstr>
      <vt:lpstr>Los estratos 1 y 2 siguen siendo la mayoría; 3 y 4 crecen ligeramente</vt:lpstr>
      <vt:lpstr>El crecimiento en suscriptores de 3 y 4 se refleja en el consumo</vt:lpstr>
      <vt:lpstr>Diferencias de consumo mW/h entre C2 y C3</vt:lpstr>
      <vt:lpstr>El valor de consumo persiste con un comportamiento similar al total consumido</vt:lpstr>
      <vt:lpstr>En un municipio C3 promedio, este es el valor del consumo para cada estrato</vt:lpstr>
      <vt:lpstr>Diferencias de valor consumido entre C2 y C3</vt:lpstr>
      <vt:lpstr>Lo facturado y lo consumido siguen de la mano</vt:lpstr>
      <vt:lpstr>El estrato 5 se consolida como mayor consumidor promedio</vt:lpstr>
      <vt:lpstr>Los cambios anteriores se reflejan en la distribución de la factura</vt:lpstr>
      <vt:lpstr>Con lo que se paga una factura media en estrato 5, se puede pagar:</vt:lpstr>
      <vt:lpstr>El valor del kW/h se acerca a 600 en la mayoría de estratos</vt:lpstr>
      <vt:lpstr>Cuanto cuesta un kW/h medio en:</vt:lpstr>
      <vt:lpstr>Presentación de PowerPoint</vt:lpstr>
      <vt:lpstr>La tendencia se mantiene; el estrato 3 crece moderadamente</vt:lpstr>
      <vt:lpstr>En el total de consumo se sigue reflejando la estructura de suscriptores</vt:lpstr>
      <vt:lpstr>Diferencias de consumo mW/h entre C3 y C4</vt:lpstr>
      <vt:lpstr>El valor de consumo persiste con un comportamiento similar al total consumido</vt:lpstr>
      <vt:lpstr>En un municipio C4 promedio, este es el valor del consumo para cada estrato</vt:lpstr>
      <vt:lpstr>Diferencias de valor consumido entre C3 y C4</vt:lpstr>
      <vt:lpstr>Permanece el vinculo cercano entre lo facturado y lo consumido</vt:lpstr>
      <vt:lpstr>Los estratos 2 y 3 junto al 5 y 6 se asemejan mas entre ellos</vt:lpstr>
      <vt:lpstr>Los cambios anteriores se reflejan en la distribución de la factura</vt:lpstr>
      <vt:lpstr>Con lo que se paga una factura media en estrato 5, se puede pagar:</vt:lpstr>
      <vt:lpstr>El valor del kW/h varia más entre estratos respecto a C3</vt:lpstr>
      <vt:lpstr>Cuanto cuesta un kW/h medio en:</vt:lpstr>
      <vt:lpstr>Presentación de PowerPoint</vt:lpstr>
      <vt:lpstr>Los estrato 3 al 6 crecen considerablemente</vt:lpstr>
      <vt:lpstr>La inserción considerable de estratos 3 al 6 se refleja en el consumo</vt:lpstr>
      <vt:lpstr>Diferencias de consumo mW/h entre C4 y C5</vt:lpstr>
      <vt:lpstr>El valor de consumo refleja el crecimiento de los estratos 3 al 6</vt:lpstr>
      <vt:lpstr>En un municipio C5 promedio, este es el valor del consumo para cada estrato</vt:lpstr>
      <vt:lpstr>Permaneció en toda la distribución el vinculo entre facturado y consumido</vt:lpstr>
      <vt:lpstr>El estrato 2 se acerca al 3; estratos 5 y 6 se separan</vt:lpstr>
      <vt:lpstr>Los cambios anteriores se reflejan en la distribución de la factura</vt:lpstr>
      <vt:lpstr>Con lo que se paga una factura media en estrato 6, se puede pagar:</vt:lpstr>
      <vt:lpstr>El estrato 3 tiene el kW/h medio mas caro </vt:lpstr>
      <vt:lpstr>Cuanto cuesta un kW/h medio en:</vt:lpstr>
      <vt:lpstr>¿Cómo cambian las categorías en 2022?</vt:lpstr>
      <vt:lpstr>Presentación de PowerPoint</vt:lpstr>
      <vt:lpstr>El consumo total retrocedió considerablemente en estratos 1 al 3.</vt:lpstr>
      <vt:lpstr>Permanece el vinculo entre lo facturado y lo consumido</vt:lpstr>
      <vt:lpstr>El consumo promedio retrocedió notablemente en estratos 1, 2 y 4</vt:lpstr>
      <vt:lpstr>La factura promedio aumenta en la mayoría de estratos</vt:lpstr>
      <vt:lpstr>El kW/h medio subió aproximadamente 100 $ respecto a 2021</vt:lpstr>
      <vt:lpstr>Presentación de PowerPoint</vt:lpstr>
      <vt:lpstr>El consumo total retrocedió sistemáticamente en estratos 1 al 5.</vt:lpstr>
      <vt:lpstr>Permanece el vinculo entre lo facturado y lo consumido</vt:lpstr>
      <vt:lpstr>El consumo promedio retrocedió sistemáticamente, aunque no en estrato 6</vt:lpstr>
      <vt:lpstr>La tendencia en la factura promedio es aumentar, con algunas excepciones</vt:lpstr>
      <vt:lpstr>El kW/h medio también subió aproximadamente 100 $ respecto a 2021</vt:lpstr>
      <vt:lpstr>Presentación de PowerPoint</vt:lpstr>
      <vt:lpstr>El consumo total aumento considerablemente en estratos 4 al 6</vt:lpstr>
      <vt:lpstr>Permanece el vinculo entre lo facturado y lo consumido</vt:lpstr>
      <vt:lpstr>El consumo promedio retrocedió en todos los estratos, excepto el 6</vt:lpstr>
      <vt:lpstr>La factura promedio aumenta sistemáticamente, pero en distintas medidas</vt:lpstr>
      <vt:lpstr>El aumento del kW/h respecto a 2021 es incluso mayor en esta categoría</vt:lpstr>
      <vt:lpstr>Presentación de PowerPoint</vt:lpstr>
      <vt:lpstr>El consumo total retrocedió en todos los estratos</vt:lpstr>
      <vt:lpstr>Permanece el vinculo entre lo facturado y lo consumido</vt:lpstr>
      <vt:lpstr>El consumo promedio retrocedió en todos los estratos</vt:lpstr>
      <vt:lpstr>La factura promedio aumenta variadamente entre estratos</vt:lpstr>
      <vt:lpstr>Se mantiene el aumento del kW/h respecto a 2021; los estratos 1 a 3 tienen el valor medio mas alto</vt:lpstr>
      <vt:lpstr>Presentación de PowerPoint</vt:lpstr>
      <vt:lpstr>La caída del consumo total se evidencia aun mas en municipios grandes</vt:lpstr>
      <vt:lpstr>Permanece el vinculo entre lo facturado y lo consumido</vt:lpstr>
      <vt:lpstr>El consumo promedio retrocedió en todos los estratos, pero mas en 1 y 2</vt:lpstr>
      <vt:lpstr>La factura promedio aumenta variadamente entre estratos</vt:lpstr>
      <vt:lpstr>En los municipios mas grandes, los estratos 1 a 3 pagan el kW/h medio mas alto</vt:lpstr>
      <vt:lpstr>El reporte para gas natural</vt:lpstr>
      <vt:lpstr>Los datos están agrupados por categorías de suscriptores</vt:lpstr>
      <vt:lpstr>Presentación de PowerPoint</vt:lpstr>
      <vt:lpstr>Municipios C1 no tienen suscriptores en estratos mas altos</vt:lpstr>
      <vt:lpstr>El consumo total se concentra en estratos 1 y 2</vt:lpstr>
      <vt:lpstr>El valor de consumo persiste con un comportamiento similar al total consumido</vt:lpstr>
      <vt:lpstr>En un municipio C1 promedio, este es el valor del consumo para cada estrato</vt:lpstr>
      <vt:lpstr>Presentación de PowerPoint</vt:lpstr>
      <vt:lpstr>Sigue la tendencia de suscriptores concentrados en estratos 1 y 2</vt:lpstr>
      <vt:lpstr>El consumo total sigue la tendencia de suscriptores en esta categoría </vt:lpstr>
      <vt:lpstr>El valor de consumo va de la mano con el total consumido</vt:lpstr>
      <vt:lpstr>En un municipio C2 promedio, este es el valor del consumo para cada estrato</vt:lpstr>
      <vt:lpstr>Presentación de PowerPoint</vt:lpstr>
      <vt:lpstr>Sigue la tendencia de suscriptores concentrados en estratos 1 y 2</vt:lpstr>
      <vt:lpstr>Aunque los estratos altos no crecen tanto en usuarios, si lo hacen en consumo</vt:lpstr>
      <vt:lpstr>El valor de consumo va de la mano con el total consumido</vt:lpstr>
      <vt:lpstr>En un municipio C3 promedio, este es el valor del consumo para cada estrato</vt:lpstr>
      <vt:lpstr>Presentación de PowerPoint</vt:lpstr>
      <vt:lpstr>El estrato 3 aumenta en suscriptores relativo a los dos primeros</vt:lpstr>
      <vt:lpstr>Aunque los estratos altos no crecen tanto en usuarios, si lo hacen en consumo</vt:lpstr>
      <vt:lpstr>El estrato 3 se aleja del 4, 5 y 6, aunque no se acerca al 1 y 2</vt:lpstr>
      <vt:lpstr>En un municipio C4 promedio, este es el valor del consumo para cada estrato</vt:lpstr>
      <vt:lpstr>Presentación de PowerPoint</vt:lpstr>
      <vt:lpstr>El estrato 3 supera al 1; estratos 4, 5 y 6 aumentan notablemente</vt:lpstr>
      <vt:lpstr>Esos aumentos notables se pueden ver en el total consumido</vt:lpstr>
      <vt:lpstr>El estrato 3 se aleja del 4, 5 y 6, aunque no se acerca al 1 y 2</vt:lpstr>
      <vt:lpstr>En un municipio C5 promedio, este es el valor del consumo para cada estrato</vt:lpstr>
      <vt:lpstr>Los municipios que mas gas facturaron en 2021</vt:lpstr>
      <vt:lpstr>¿Cómo cambian las categorías en 2022?</vt:lpstr>
      <vt:lpstr>Placeholder Slide End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cp:lastModifiedBy>Cuenta Microsoft</cp:lastModifiedBy>
  <cp:revision>512</cp:revision>
  <dcterms:modified xsi:type="dcterms:W3CDTF">2023-08-09T20:45:49Z</dcterms:modified>
</cp:coreProperties>
</file>